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Lst>
  <p:notesMasterIdLst>
    <p:notesMasterId r:id="rId18"/>
  </p:notesMasterIdLst>
  <p:sldIdLst>
    <p:sldId id="268" r:id="rId3"/>
    <p:sldId id="269" r:id="rId4"/>
    <p:sldId id="256" r:id="rId5"/>
    <p:sldId id="258" r:id="rId6"/>
    <p:sldId id="259" r:id="rId7"/>
    <p:sldId id="260" r:id="rId8"/>
    <p:sldId id="274" r:id="rId9"/>
    <p:sldId id="270" r:id="rId10"/>
    <p:sldId id="271" r:id="rId11"/>
    <p:sldId id="273" r:id="rId12"/>
    <p:sldId id="277" r:id="rId13"/>
    <p:sldId id="278" r:id="rId14"/>
    <p:sldId id="272" r:id="rId15"/>
    <p:sldId id="276" r:id="rId16"/>
    <p:sldId id="279" r:id="rId17"/>
  </p:sldIdLst>
  <p:sldSz cx="9144000" cy="6858000" type="screen4x3"/>
  <p:notesSz cx="6858000" cy="9144000"/>
  <p:embeddedFontLst>
    <p:embeddedFont>
      <p:font typeface="Century Gothic" pitchFamily="34" charset="0"/>
      <p:regular r:id="rId19"/>
      <p:bold r:id="rId20"/>
      <p:italic r:id="rId21"/>
      <p:boldItalic r:id="rId22"/>
    </p:embeddedFont>
    <p:embeddedFont>
      <p:font typeface="Calibri" pitchFamily="34" charset="0"/>
      <p:regular r:id="rId23"/>
      <p:bold r:id="rId24"/>
      <p:italic r:id="rId25"/>
      <p:boldItalic r:id="rId26"/>
    </p:embeddedFont>
    <p:embeddedFont>
      <p:font typeface="Edwardian Script ITC" pitchFamily="66" charset="0"/>
      <p:regular r:id="rId27"/>
    </p:embeddedFont>
    <p:embeddedFont>
      <p:font typeface="Palatino Linotype" pitchFamily="18" charset="0"/>
      <p:regular r:id="rId28"/>
      <p:bold r:id="rId29"/>
      <p:italic r:id="rId30"/>
      <p:boldItalic r:id="rId31"/>
    </p:embeddedFont>
    <p:embeddedFont>
      <p:font typeface="Candara" pitchFamily="34" charset="0"/>
      <p:regular r:id="rId32"/>
      <p:bold r:id="rId33"/>
      <p:italic r:id="rId34"/>
      <p:boldItalic r:id="rId35"/>
    </p:embeddedFont>
    <p:embeddedFont>
      <p:font typeface="Aharoni" pitchFamily="2" charset="-79"/>
      <p:bold r:id="rId36"/>
    </p:embeddedFont>
    <p:embeddedFont>
      <p:font typeface="Freestyle Script" pitchFamily="66"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02" autoAdjust="0"/>
  </p:normalViewPr>
  <p:slideViewPr>
    <p:cSldViewPr>
      <p:cViewPr varScale="1">
        <p:scale>
          <a:sx n="59" d="100"/>
          <a:sy n="59" d="100"/>
        </p:scale>
        <p:origin x="-11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679016-9C6D-4BFF-B44D-FFDA5C30EA09}" type="datetimeFigureOut">
              <a:rPr lang="en-US" smtClean="0"/>
              <a:t>12/21/2012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E2A837-FB0B-4E12-BB47-18A4B6391385}" type="slidenum">
              <a:rPr lang="en-US" smtClean="0"/>
              <a:t>‹#›</a:t>
            </a:fld>
            <a:endParaRPr lang="en-US" dirty="0"/>
          </a:p>
        </p:txBody>
      </p:sp>
    </p:spTree>
    <p:extLst>
      <p:ext uri="{BB962C8B-B14F-4D97-AF65-F5344CB8AC3E}">
        <p14:creationId xmlns:p14="http://schemas.microsoft.com/office/powerpoint/2010/main" val="390370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Psalm</a:t>
            </a:r>
            <a:r>
              <a:rPr lang="en-US" baseline="0" dirty="0" smtClean="0"/>
              <a:t> speaks of the dependency and providing hand of God. As in verse 1 He is the one who gives the abilities to build the house; He is the one who gives the gift of protection. So in verse 2, He provides success and sweet sleep to those who trust in Him. They know it is of no value to rise up in anxiety or stay up in anxiety to be burdened with the stress of life. But God gives His own people sweet sleep so that while others are anxious and laden with sorrow, those who trust in God are in repose and calm (cf. this exampled in the extreme with Jesus Mk. 4:38; also see Acts 12:6; Jer. 31:26). </a:t>
            </a:r>
          </a:p>
          <a:p>
            <a:endParaRPr lang="en-US" baseline="0" dirty="0" smtClean="0"/>
          </a:p>
          <a:p>
            <a:r>
              <a:rPr lang="en-US" baseline="0" dirty="0" smtClean="0"/>
              <a:t>So in verse 3, God gives children as a reward. We get them from Him.</a:t>
            </a:r>
          </a:p>
          <a:p>
            <a:endParaRPr lang="en-US" baseline="0" dirty="0" smtClean="0"/>
          </a:p>
          <a:p>
            <a:r>
              <a:rPr lang="en-US" baseline="0" dirty="0" smtClean="0"/>
              <a:t>We ought to appreciate once again the high regard of marriage that is held within the scriptures. Marriage is honorable among all (Heb. 13:4).  A wife and children are a blessing from God (cf. Ps. 128:3). Celibacy is not given a higher plane than marriage but only in a narrow and very restrictive sense of a present distress (1 Cor. 7:26). The happy man of scripture has a godly wife and a quiver full of children. Perhaps here we see into the heart of God who wants to fill heaven with His own special people, His own children.</a:t>
            </a:r>
            <a:endParaRPr lang="en-US" dirty="0"/>
          </a:p>
        </p:txBody>
      </p:sp>
      <p:sp>
        <p:nvSpPr>
          <p:cNvPr id="4" name="Slide Number Placeholder 3"/>
          <p:cNvSpPr>
            <a:spLocks noGrp="1"/>
          </p:cNvSpPr>
          <p:nvPr>
            <p:ph type="sldNum" sz="quarter" idx="10"/>
          </p:nvPr>
        </p:nvSpPr>
        <p:spPr/>
        <p:txBody>
          <a:bodyPr/>
          <a:lstStyle/>
          <a:p>
            <a:fld id="{E3E2A837-FB0B-4E12-BB47-18A4B6391385}" type="slidenum">
              <a:rPr lang="en-US" smtClean="0"/>
              <a:t>4</a:t>
            </a:fld>
            <a:endParaRPr lang="en-US" dirty="0"/>
          </a:p>
        </p:txBody>
      </p:sp>
    </p:spTree>
    <p:extLst>
      <p:ext uri="{BB962C8B-B14F-4D97-AF65-F5344CB8AC3E}">
        <p14:creationId xmlns:p14="http://schemas.microsoft.com/office/powerpoint/2010/main" val="3415048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IGNORE:</a:t>
            </a:r>
            <a:r>
              <a:rPr lang="en-US" baseline="0" dirty="0" smtClean="0"/>
              <a:t> </a:t>
            </a:r>
            <a:r>
              <a:rPr lang="en-US" baseline="0" dirty="0" err="1" smtClean="0"/>
              <a:t>Pr</a:t>
            </a:r>
            <a:r>
              <a:rPr lang="en-US" baseline="0" dirty="0" smtClean="0"/>
              <a:t> 29:15, “The rod and rebuke give wisdom, But a child left to himself brings shame to his mother.” Eph. 6:1-4.</a:t>
            </a:r>
            <a:endParaRPr lang="en-US" dirty="0"/>
          </a:p>
        </p:txBody>
      </p:sp>
      <p:sp>
        <p:nvSpPr>
          <p:cNvPr id="4" name="Slide Number Placeholder 3"/>
          <p:cNvSpPr>
            <a:spLocks noGrp="1"/>
          </p:cNvSpPr>
          <p:nvPr>
            <p:ph type="sldNum" sz="quarter" idx="10"/>
          </p:nvPr>
        </p:nvSpPr>
        <p:spPr/>
        <p:txBody>
          <a:bodyPr/>
          <a:lstStyle/>
          <a:p>
            <a:fld id="{E3E2A837-FB0B-4E12-BB47-18A4B6391385}" type="slidenum">
              <a:rPr lang="en-US" smtClean="0"/>
              <a:t>5</a:t>
            </a:fld>
            <a:endParaRPr lang="en-US" dirty="0"/>
          </a:p>
        </p:txBody>
      </p:sp>
    </p:spTree>
    <p:extLst>
      <p:ext uri="{BB962C8B-B14F-4D97-AF65-F5344CB8AC3E}">
        <p14:creationId xmlns:p14="http://schemas.microsoft.com/office/powerpoint/2010/main" val="139978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 127:4, as a warrior is dependent upon his arrows</a:t>
            </a:r>
            <a:r>
              <a:rPr lang="en-US" baseline="0" dirty="0" smtClean="0"/>
              <a:t> for his own defense and protection so parents can become reliant and secure upon their children when they are formed as strait arrows.</a:t>
            </a:r>
          </a:p>
          <a:p>
            <a:r>
              <a:rPr lang="en-US" baseline="0" dirty="0" smtClean="0"/>
              <a:t>Ps. 128:3, a picturesque scene of young growing olive plants surround the table and providing the blessings which they provide. Such plants are noted for their beauty in Hosea 14:6, 7. It is almost as if they uphold your table. Sons are described as plants grown up and daughters are pillars sculptured in palace style (Ps. 144:12). They make your house full and complete. They compliment your name. It is no wonder that God stipulated that elders have faithful children in Titus 1:6 for the sheer benefits that they provide, happiness, an alliance of support in contending with enemies (Ps. 127:5) and support and health.</a:t>
            </a:r>
          </a:p>
          <a:p>
            <a:endParaRPr lang="en-US" baseline="0" dirty="0" smtClean="0"/>
          </a:p>
          <a:p>
            <a:r>
              <a:rPr lang="en-US" baseline="0" dirty="0" smtClean="0"/>
              <a:t>Children model the trait of genuine conversion: humility, dependency, </a:t>
            </a:r>
            <a:r>
              <a:rPr lang="en-US" baseline="0" dirty="0" smtClean="0"/>
              <a:t>imitation and the absence of malice </a:t>
            </a:r>
            <a:r>
              <a:rPr lang="en-US" baseline="0" dirty="0" smtClean="0"/>
              <a:t>(also add Eph. 5:1, as dear children). Think of what the doctrine of inherited sin does to these passages? That doctrine takes what is truly God’s display of innocence and corrupts it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3E2A837-FB0B-4E12-BB47-18A4B6391385}" type="slidenum">
              <a:rPr lang="en-US" smtClean="0"/>
              <a:t>6</a:t>
            </a:fld>
            <a:endParaRPr lang="en-US" dirty="0"/>
          </a:p>
        </p:txBody>
      </p:sp>
    </p:spTree>
    <p:extLst>
      <p:ext uri="{BB962C8B-B14F-4D97-AF65-F5344CB8AC3E}">
        <p14:creationId xmlns:p14="http://schemas.microsoft.com/office/powerpoint/2010/main" val="56786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manner of love?  This love was manifested toward</a:t>
            </a:r>
            <a:r>
              <a:rPr lang="en-US" baseline="0" dirty="0" smtClean="0"/>
              <a:t> us, that God was willing for His only Son to come to earth and die for our transgressions so that we can be adopted by Him (see 1 Jn. 4:9, 10).</a:t>
            </a:r>
          </a:p>
          <a:p>
            <a:endParaRPr lang="en-US" baseline="0" dirty="0" smtClean="0"/>
          </a:p>
          <a:p>
            <a:r>
              <a:rPr lang="en-US" baseline="0" dirty="0" smtClean="0"/>
              <a:t>What do we do to God’s love when we refuse His gift of pardon and His desire to adopt us? It would be as senseless as an orphan who has two people coming into the orphanage and they desperately want to love the child and secure for him a home and yet the orphan refuses to want to go with them and reciprocate that love. If you have a hope of living with God and being like Him and seeing Him as He is, then you would prepare for that! John says he purifies himself! What does that mean?</a:t>
            </a:r>
            <a:endParaRPr lang="en-US" dirty="0"/>
          </a:p>
        </p:txBody>
      </p:sp>
      <p:sp>
        <p:nvSpPr>
          <p:cNvPr id="4" name="Slide Number Placeholder 3"/>
          <p:cNvSpPr>
            <a:spLocks noGrp="1"/>
          </p:cNvSpPr>
          <p:nvPr>
            <p:ph type="sldNum" sz="quarter" idx="10"/>
          </p:nvPr>
        </p:nvSpPr>
        <p:spPr/>
        <p:txBody>
          <a:bodyPr/>
          <a:lstStyle/>
          <a:p>
            <a:fld id="{E3E2A837-FB0B-4E12-BB47-18A4B6391385}" type="slidenum">
              <a:rPr lang="en-US" smtClean="0"/>
              <a:t>10</a:t>
            </a:fld>
            <a:endParaRPr lang="en-US" dirty="0"/>
          </a:p>
        </p:txBody>
      </p:sp>
    </p:spTree>
    <p:extLst>
      <p:ext uri="{BB962C8B-B14F-4D97-AF65-F5344CB8AC3E}">
        <p14:creationId xmlns:p14="http://schemas.microsoft.com/office/powerpoint/2010/main" val="3661844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is, it required change.</a:t>
            </a:r>
            <a:endParaRPr lang="en-US" dirty="0"/>
          </a:p>
        </p:txBody>
      </p:sp>
      <p:sp>
        <p:nvSpPr>
          <p:cNvPr id="4" name="Slide Number Placeholder 3"/>
          <p:cNvSpPr>
            <a:spLocks noGrp="1"/>
          </p:cNvSpPr>
          <p:nvPr>
            <p:ph type="sldNum" sz="quarter" idx="10"/>
          </p:nvPr>
        </p:nvSpPr>
        <p:spPr/>
        <p:txBody>
          <a:bodyPr/>
          <a:lstStyle/>
          <a:p>
            <a:fld id="{E3E2A837-FB0B-4E12-BB47-18A4B6391385}" type="slidenum">
              <a:rPr lang="en-US" smtClean="0"/>
              <a:t>11</a:t>
            </a:fld>
            <a:endParaRPr lang="en-US" dirty="0"/>
          </a:p>
        </p:txBody>
      </p:sp>
    </p:spTree>
    <p:extLst>
      <p:ext uri="{BB962C8B-B14F-4D97-AF65-F5344CB8AC3E}">
        <p14:creationId xmlns:p14="http://schemas.microsoft.com/office/powerpoint/2010/main" val="2372969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2A837-FB0B-4E12-BB47-18A4B6391385}" type="slidenum">
              <a:rPr lang="en-US" smtClean="0"/>
              <a:t>14</a:t>
            </a:fld>
            <a:endParaRPr lang="en-US" dirty="0"/>
          </a:p>
        </p:txBody>
      </p:sp>
    </p:spTree>
    <p:extLst>
      <p:ext uri="{BB962C8B-B14F-4D97-AF65-F5344CB8AC3E}">
        <p14:creationId xmlns:p14="http://schemas.microsoft.com/office/powerpoint/2010/main" val="389925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12/21/2012</a:t>
            </a:fld>
            <a:endParaRPr lang="en-US" dirty="0">
              <a:solidFill>
                <a:srgbClr val="000000">
                  <a:lumMod val="65000"/>
                  <a:lumOff val="35000"/>
                </a:srgbClr>
              </a:solidFill>
            </a:endParaRPr>
          </a:p>
        </p:txBody>
      </p:sp>
      <p:sp>
        <p:nvSpPr>
          <p:cNvPr id="8" name="Slide Number Placeholder 7"/>
          <p:cNvSpPr>
            <a:spLocks noGrp="1"/>
          </p:cNvSpPr>
          <p:nvPr>
            <p:ph type="sldNum" sz="quarter" idx="11"/>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
        <p:nvSpPr>
          <p:cNvPr id="9" name="Footer Placeholder 8"/>
          <p:cNvSpPr>
            <a:spLocks noGrp="1"/>
          </p:cNvSpPr>
          <p:nvPr>
            <p:ph type="ftr" sz="quarter" idx="12"/>
          </p:nvPr>
        </p:nvSpPr>
        <p:spPr/>
        <p:txBody>
          <a:bodyPr/>
          <a:lstStyle/>
          <a:p>
            <a:endParaRPr lang="en-US" dirty="0">
              <a:solidFill>
                <a:srgbClr val="000000">
                  <a:lumMod val="65000"/>
                  <a:lumOff val="35000"/>
                </a:srgbClr>
              </a:solidFill>
            </a:endParaRPr>
          </a:p>
        </p:txBody>
      </p:sp>
    </p:spTree>
    <p:extLst>
      <p:ext uri="{BB962C8B-B14F-4D97-AF65-F5344CB8AC3E}">
        <p14:creationId xmlns:p14="http://schemas.microsoft.com/office/powerpoint/2010/main" val="3789871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12/21/2012</a:t>
            </a:fld>
            <a:endParaRPr lang="en-US" dirty="0">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4188862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12/21/2012</a:t>
            </a:fld>
            <a:endParaRPr lang="en-US" dirty="0">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10195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6600">
                <a:latin typeface="Edwardian Script ITC" pitchFamily="66"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6633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12/21/2012</a:t>
            </a:fld>
            <a:endParaRPr lang="en-US" dirty="0">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35158917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0"/>
            <a:ext cx="8077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12/21/2012</a:t>
            </a:fld>
            <a:endParaRPr lang="en-US" dirty="0">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20350728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Freestyle Script" pitchFamily="66"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6633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12/21/2012</a:t>
            </a:fld>
            <a:endParaRPr lang="en-US" dirty="0">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9082823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153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12/21/2012</a:t>
            </a:fld>
            <a:endParaRPr lang="en-US" dirty="0">
              <a:solidFill>
                <a:srgbClr val="000000">
                  <a:lumMod val="65000"/>
                  <a:lumOff val="35000"/>
                </a:srgbClr>
              </a:solidFill>
            </a:endParaRPr>
          </a:p>
        </p:txBody>
      </p:sp>
      <p:sp>
        <p:nvSpPr>
          <p:cNvPr id="6" name="Footer Placeholder 5"/>
          <p:cNvSpPr>
            <a:spLocks noGrp="1"/>
          </p:cNvSpPr>
          <p:nvPr>
            <p:ph type="ftr" sz="quarter" idx="11"/>
          </p:nvPr>
        </p:nvSpPr>
        <p:spPr/>
        <p:txBody>
          <a:bodyPr/>
          <a:lstStyle/>
          <a:p>
            <a:endParaRPr lang="en-US" dirty="0">
              <a:solidFill>
                <a:srgbClr val="000000">
                  <a:lumMod val="65000"/>
                  <a:lumOff val="35000"/>
                </a:srgbClr>
              </a:solidFill>
            </a:endParaRPr>
          </a:p>
        </p:txBody>
      </p:sp>
      <p:sp>
        <p:nvSpPr>
          <p:cNvPr id="7" name="Slide Number Placeholder 6"/>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2139865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974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74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12/21/2012</a:t>
            </a:fld>
            <a:endParaRPr lang="en-US" dirty="0">
              <a:solidFill>
                <a:srgbClr val="000000">
                  <a:lumMod val="65000"/>
                  <a:lumOff val="35000"/>
                </a:srgbClr>
              </a:solidFill>
            </a:endParaRPr>
          </a:p>
        </p:txBody>
      </p:sp>
      <p:sp>
        <p:nvSpPr>
          <p:cNvPr id="8" name="Footer Placeholder 7"/>
          <p:cNvSpPr>
            <a:spLocks noGrp="1"/>
          </p:cNvSpPr>
          <p:nvPr>
            <p:ph type="ftr" sz="quarter" idx="11"/>
          </p:nvPr>
        </p:nvSpPr>
        <p:spPr/>
        <p:txBody>
          <a:bodyPr/>
          <a:lstStyle/>
          <a:p>
            <a:endParaRPr lang="en-US" dirty="0">
              <a:solidFill>
                <a:srgbClr val="000000">
                  <a:lumMod val="65000"/>
                  <a:lumOff val="35000"/>
                </a:srgbClr>
              </a:solidFill>
            </a:endParaRPr>
          </a:p>
        </p:txBody>
      </p:sp>
      <p:sp>
        <p:nvSpPr>
          <p:cNvPr id="9" name="Slide Number Placeholder 8"/>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794788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12/21/2012</a:t>
            </a:fld>
            <a:endParaRPr lang="en-US" dirty="0">
              <a:solidFill>
                <a:srgbClr val="000000">
                  <a:lumMod val="65000"/>
                  <a:lumOff val="35000"/>
                </a:srgbClr>
              </a:solidFill>
            </a:endParaRPr>
          </a:p>
        </p:txBody>
      </p:sp>
      <p:sp>
        <p:nvSpPr>
          <p:cNvPr id="4" name="Footer Placeholder 3"/>
          <p:cNvSpPr>
            <a:spLocks noGrp="1"/>
          </p:cNvSpPr>
          <p:nvPr>
            <p:ph type="ftr" sz="quarter" idx="11"/>
          </p:nvPr>
        </p:nvSpPr>
        <p:spPr/>
        <p:txBody>
          <a:bodyPr/>
          <a:lstStyle/>
          <a:p>
            <a:endParaRPr lang="en-US" dirty="0">
              <a:solidFill>
                <a:srgbClr val="000000">
                  <a:lumMod val="65000"/>
                  <a:lumOff val="35000"/>
                </a:srgbClr>
              </a:solidFill>
            </a:endParaRPr>
          </a:p>
        </p:txBody>
      </p:sp>
      <p:sp>
        <p:nvSpPr>
          <p:cNvPr id="5" name="Slide Number Placeholder 4"/>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4036385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12/21/2012</a:t>
            </a:fld>
            <a:endParaRPr lang="en-US" dirty="0">
              <a:solidFill>
                <a:srgbClr val="000000">
                  <a:lumMod val="65000"/>
                  <a:lumOff val="35000"/>
                </a:srgbClr>
              </a:solidFill>
            </a:endParaRPr>
          </a:p>
        </p:txBody>
      </p:sp>
      <p:sp>
        <p:nvSpPr>
          <p:cNvPr id="3" name="Footer Placeholder 2"/>
          <p:cNvSpPr>
            <a:spLocks noGrp="1"/>
          </p:cNvSpPr>
          <p:nvPr>
            <p:ph type="ftr" sz="quarter" idx="11"/>
          </p:nvPr>
        </p:nvSpPr>
        <p:spPr/>
        <p:txBody>
          <a:bodyPr/>
          <a:lstStyle/>
          <a:p>
            <a:endParaRPr lang="en-US" dirty="0">
              <a:solidFill>
                <a:srgbClr val="000000">
                  <a:lumMod val="65000"/>
                  <a:lumOff val="35000"/>
                </a:srgbClr>
              </a:solidFill>
            </a:endParaRPr>
          </a:p>
        </p:txBody>
      </p:sp>
      <p:sp>
        <p:nvSpPr>
          <p:cNvPr id="4" name="Slide Number Placeholder 3"/>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3267950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28559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0"/>
            <a:ext cx="28559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12/21/2012</a:t>
            </a:fld>
            <a:endParaRPr lang="en-US" dirty="0">
              <a:solidFill>
                <a:srgbClr val="000000">
                  <a:lumMod val="65000"/>
                  <a:lumOff val="35000"/>
                </a:srgbClr>
              </a:solidFill>
            </a:endParaRPr>
          </a:p>
        </p:txBody>
      </p:sp>
      <p:sp>
        <p:nvSpPr>
          <p:cNvPr id="6" name="Footer Placeholder 5"/>
          <p:cNvSpPr>
            <a:spLocks noGrp="1"/>
          </p:cNvSpPr>
          <p:nvPr>
            <p:ph type="ftr" sz="quarter" idx="11"/>
          </p:nvPr>
        </p:nvSpPr>
        <p:spPr/>
        <p:txBody>
          <a:bodyPr/>
          <a:lstStyle/>
          <a:p>
            <a:endParaRPr lang="en-US" dirty="0">
              <a:solidFill>
                <a:srgbClr val="000000">
                  <a:lumMod val="65000"/>
                  <a:lumOff val="35000"/>
                </a:srgbClr>
              </a:solidFill>
            </a:endParaRPr>
          </a:p>
        </p:txBody>
      </p:sp>
      <p:sp>
        <p:nvSpPr>
          <p:cNvPr id="7" name="Slide Number Placeholder 6"/>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391963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12/21/2012</a:t>
            </a:fld>
            <a:endParaRPr lang="en-US" dirty="0">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2396228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903912"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761999"/>
            <a:ext cx="5903912" cy="396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9039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12/21/2012</a:t>
            </a:fld>
            <a:endParaRPr lang="en-US" dirty="0">
              <a:solidFill>
                <a:srgbClr val="000000">
                  <a:lumMod val="65000"/>
                  <a:lumOff val="35000"/>
                </a:srgbClr>
              </a:solidFill>
            </a:endParaRPr>
          </a:p>
        </p:txBody>
      </p:sp>
      <p:sp>
        <p:nvSpPr>
          <p:cNvPr id="6" name="Footer Placeholder 5"/>
          <p:cNvSpPr>
            <a:spLocks noGrp="1"/>
          </p:cNvSpPr>
          <p:nvPr>
            <p:ph type="ftr" sz="quarter" idx="11"/>
          </p:nvPr>
        </p:nvSpPr>
        <p:spPr/>
        <p:txBody>
          <a:bodyPr/>
          <a:lstStyle/>
          <a:p>
            <a:endParaRPr lang="en-US" dirty="0">
              <a:solidFill>
                <a:srgbClr val="000000">
                  <a:lumMod val="65000"/>
                  <a:lumOff val="35000"/>
                </a:srgbClr>
              </a:solidFill>
            </a:endParaRPr>
          </a:p>
        </p:txBody>
      </p:sp>
      <p:sp>
        <p:nvSpPr>
          <p:cNvPr id="7" name="Slide Number Placeholder 6"/>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802649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12/21/2012</a:t>
            </a:fld>
            <a:endParaRPr lang="en-US" dirty="0">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1024280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12/21/2012</a:t>
            </a:fld>
            <a:endParaRPr lang="en-US" dirty="0">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241116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12/21/2012</a:t>
            </a:fld>
            <a:endParaRPr lang="en-US" dirty="0">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489033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12/21/2012</a:t>
            </a:fld>
            <a:endParaRPr lang="en-US" dirty="0">
              <a:solidFill>
                <a:srgbClr val="000000">
                  <a:lumMod val="65000"/>
                  <a:lumOff val="35000"/>
                </a:srgbClr>
              </a:solidFill>
            </a:endParaRPr>
          </a:p>
        </p:txBody>
      </p:sp>
      <p:sp>
        <p:nvSpPr>
          <p:cNvPr id="6" name="Footer Placeholder 5"/>
          <p:cNvSpPr>
            <a:spLocks noGrp="1"/>
          </p:cNvSpPr>
          <p:nvPr>
            <p:ph type="ftr" sz="quarter" idx="11"/>
          </p:nvPr>
        </p:nvSpPr>
        <p:spPr/>
        <p:txBody>
          <a:bodyPr/>
          <a:lstStyle/>
          <a:p>
            <a:endParaRPr lang="en-US" dirty="0">
              <a:solidFill>
                <a:srgbClr val="000000">
                  <a:lumMod val="65000"/>
                  <a:lumOff val="35000"/>
                </a:srgbClr>
              </a:solidFill>
            </a:endParaRPr>
          </a:p>
        </p:txBody>
      </p:sp>
      <p:sp>
        <p:nvSpPr>
          <p:cNvPr id="7" name="Slide Number Placeholder 6"/>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929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12/21/2012</a:t>
            </a:fld>
            <a:endParaRPr lang="en-US" dirty="0">
              <a:solidFill>
                <a:srgbClr val="000000">
                  <a:lumMod val="65000"/>
                  <a:lumOff val="35000"/>
                </a:srgbClr>
              </a:solidFill>
            </a:endParaRPr>
          </a:p>
        </p:txBody>
      </p:sp>
      <p:sp>
        <p:nvSpPr>
          <p:cNvPr id="8" name="Footer Placeholder 7"/>
          <p:cNvSpPr>
            <a:spLocks noGrp="1"/>
          </p:cNvSpPr>
          <p:nvPr>
            <p:ph type="ftr" sz="quarter" idx="11"/>
          </p:nvPr>
        </p:nvSpPr>
        <p:spPr/>
        <p:txBody>
          <a:bodyPr/>
          <a:lstStyle/>
          <a:p>
            <a:endParaRPr lang="en-US" dirty="0">
              <a:solidFill>
                <a:srgbClr val="000000">
                  <a:lumMod val="65000"/>
                  <a:lumOff val="35000"/>
                </a:srgbClr>
              </a:solidFill>
            </a:endParaRPr>
          </a:p>
        </p:txBody>
      </p:sp>
      <p:sp>
        <p:nvSpPr>
          <p:cNvPr id="9" name="Slide Number Placeholder 8"/>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3169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12/21/2012</a:t>
            </a:fld>
            <a:endParaRPr lang="en-US" dirty="0">
              <a:solidFill>
                <a:srgbClr val="000000">
                  <a:lumMod val="65000"/>
                  <a:lumOff val="35000"/>
                </a:srgbClr>
              </a:solidFill>
            </a:endParaRPr>
          </a:p>
        </p:txBody>
      </p:sp>
      <p:sp>
        <p:nvSpPr>
          <p:cNvPr id="4" name="Footer Placeholder 3"/>
          <p:cNvSpPr>
            <a:spLocks noGrp="1"/>
          </p:cNvSpPr>
          <p:nvPr>
            <p:ph type="ftr" sz="quarter" idx="11"/>
          </p:nvPr>
        </p:nvSpPr>
        <p:spPr/>
        <p:txBody>
          <a:bodyPr/>
          <a:lstStyle/>
          <a:p>
            <a:endParaRPr lang="en-US" dirty="0">
              <a:solidFill>
                <a:srgbClr val="000000">
                  <a:lumMod val="65000"/>
                  <a:lumOff val="35000"/>
                </a:srgbClr>
              </a:solidFill>
            </a:endParaRPr>
          </a:p>
        </p:txBody>
      </p:sp>
      <p:sp>
        <p:nvSpPr>
          <p:cNvPr id="5" name="Slide Number Placeholder 4"/>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334838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12/21/2012</a:t>
            </a:fld>
            <a:endParaRPr lang="en-US" dirty="0">
              <a:solidFill>
                <a:srgbClr val="000000">
                  <a:lumMod val="65000"/>
                  <a:lumOff val="35000"/>
                </a:srgbClr>
              </a:solidFill>
            </a:endParaRPr>
          </a:p>
        </p:txBody>
      </p:sp>
      <p:sp>
        <p:nvSpPr>
          <p:cNvPr id="3" name="Footer Placeholder 2"/>
          <p:cNvSpPr>
            <a:spLocks noGrp="1"/>
          </p:cNvSpPr>
          <p:nvPr>
            <p:ph type="ftr" sz="quarter" idx="11"/>
          </p:nvPr>
        </p:nvSpPr>
        <p:spPr/>
        <p:txBody>
          <a:bodyPr/>
          <a:lstStyle/>
          <a:p>
            <a:endParaRPr lang="en-US" dirty="0">
              <a:solidFill>
                <a:srgbClr val="000000">
                  <a:lumMod val="65000"/>
                  <a:lumOff val="35000"/>
                </a:srgbClr>
              </a:solidFill>
            </a:endParaRPr>
          </a:p>
        </p:txBody>
      </p:sp>
      <p:sp>
        <p:nvSpPr>
          <p:cNvPr id="4" name="Slide Number Placeholder 3"/>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2047542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12/21/2012</a:t>
            </a:fld>
            <a:endParaRPr lang="en-US" dirty="0">
              <a:solidFill>
                <a:srgbClr val="000000">
                  <a:lumMod val="65000"/>
                  <a:lumOff val="35000"/>
                </a:srgbClr>
              </a:solidFill>
            </a:endParaRPr>
          </a:p>
        </p:txBody>
      </p:sp>
      <p:sp>
        <p:nvSpPr>
          <p:cNvPr id="6" name="Footer Placeholder 5"/>
          <p:cNvSpPr>
            <a:spLocks noGrp="1"/>
          </p:cNvSpPr>
          <p:nvPr>
            <p:ph type="ftr" sz="quarter" idx="11"/>
          </p:nvPr>
        </p:nvSpPr>
        <p:spPr/>
        <p:txBody>
          <a:bodyPr/>
          <a:lstStyle/>
          <a:p>
            <a:endParaRPr lang="en-US" dirty="0">
              <a:solidFill>
                <a:srgbClr val="000000">
                  <a:lumMod val="65000"/>
                  <a:lumOff val="35000"/>
                </a:srgbClr>
              </a:solidFill>
            </a:endParaRPr>
          </a:p>
        </p:txBody>
      </p:sp>
      <p:sp>
        <p:nvSpPr>
          <p:cNvPr id="7" name="Slide Number Placeholder 6"/>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2728969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12/21/2012</a:t>
            </a:fld>
            <a:endParaRPr lang="en-US" dirty="0">
              <a:solidFill>
                <a:srgbClr val="000000">
                  <a:lumMod val="65000"/>
                  <a:lumOff val="35000"/>
                </a:srgbClr>
              </a:solidFill>
            </a:endParaRPr>
          </a:p>
        </p:txBody>
      </p:sp>
      <p:sp>
        <p:nvSpPr>
          <p:cNvPr id="6" name="Footer Placeholder 5"/>
          <p:cNvSpPr>
            <a:spLocks noGrp="1"/>
          </p:cNvSpPr>
          <p:nvPr>
            <p:ph type="ftr" sz="quarter" idx="11"/>
          </p:nvPr>
        </p:nvSpPr>
        <p:spPr/>
        <p:txBody>
          <a:bodyPr/>
          <a:lstStyle/>
          <a:p>
            <a:endParaRPr lang="en-US" dirty="0">
              <a:solidFill>
                <a:srgbClr val="000000">
                  <a:lumMod val="65000"/>
                  <a:lumOff val="35000"/>
                </a:srgbClr>
              </a:solidFill>
            </a:endParaRPr>
          </a:p>
        </p:txBody>
      </p:sp>
      <p:sp>
        <p:nvSpPr>
          <p:cNvPr id="7" name="Slide Number Placeholder 6"/>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302060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6885663-80C8-448A-B469-833D11082E6C}" type="datetimeFigureOut">
              <a:rPr lang="en-US" smtClean="0">
                <a:solidFill>
                  <a:srgbClr val="000000">
                    <a:lumMod val="65000"/>
                    <a:lumOff val="35000"/>
                  </a:srgbClr>
                </a:solidFill>
              </a:rPr>
              <a:pPr/>
              <a:t>12/21/2012</a:t>
            </a:fld>
            <a:endParaRPr lang="en-US" dirty="0">
              <a:solidFill>
                <a:srgbClr val="000000">
                  <a:lumMod val="65000"/>
                  <a:lumOff val="35000"/>
                </a:srgb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solidFill>
                <a:srgbClr val="000000">
                  <a:lumMod val="65000"/>
                  <a:lumOff val="35000"/>
                </a:srgb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4238935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63300"/>
            </a:gs>
            <a:gs pos="78000">
              <a:schemeClr val="tx1"/>
            </a:gs>
            <a:gs pos="43000">
              <a:srgbClr val="663300"/>
            </a:gs>
            <a:gs pos="7000">
              <a:schemeClr val="tx1"/>
            </a:gs>
            <a:gs pos="100000">
              <a:srgbClr val="663300"/>
            </a:gs>
          </a:gsLst>
          <a:lin ang="0" scaled="1"/>
          <a:tileRect/>
        </a:gradFill>
        <a:effectLst/>
      </p:bgPr>
    </p:bg>
    <p:spTree>
      <p:nvGrpSpPr>
        <p:cNvPr id="1" name=""/>
        <p:cNvGrpSpPr/>
        <p:nvPr/>
      </p:nvGrpSpPr>
      <p:grpSpPr>
        <a:xfrm>
          <a:off x="0" y="0"/>
          <a:ext cx="0" cy="0"/>
          <a:chOff x="0" y="0"/>
          <a:chExt cx="0" cy="0"/>
        </a:xfrm>
      </p:grpSpPr>
      <p:pic>
        <p:nvPicPr>
          <p:cNvPr id="8" name="Picture 3" descr="C:\Users\Steven\AppData\Local\Microsoft\Windows\Temporary Internet Files\Content.IE5\7228KFMA\MP900438723[1].jpg"/>
          <p:cNvPicPr>
            <a:picLocks noChangeAspect="1" noChangeArrowheads="1"/>
          </p:cNvPicPr>
          <p:nvPr/>
        </p:nvPicPr>
        <p:blipFill rotWithShape="1">
          <a:blip r:embed="rId13">
            <a:extLst>
              <a:ext uri="{28A0092B-C50C-407E-A947-70E740481C1C}">
                <a14:useLocalDpi xmlns:a14="http://schemas.microsoft.com/office/drawing/2010/main" val="0"/>
              </a:ext>
            </a:extLst>
          </a:blip>
          <a:srcRect b="18476"/>
          <a:stretch/>
        </p:blipFill>
        <p:spPr bwMode="auto">
          <a:xfrm>
            <a:off x="533400" y="0"/>
            <a:ext cx="86106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Steven\AppData\Local\Microsoft\Windows\Temporary Internet Files\Content.IE5\7228KFMA\MP900438723[1].jpg"/>
          <p:cNvPicPr>
            <a:picLocks noChangeAspect="1" noChangeArrowheads="1"/>
          </p:cNvPicPr>
          <p:nvPr/>
        </p:nvPicPr>
        <p:blipFill rotWithShape="1">
          <a:blip r:embed="rId13">
            <a:extLst>
              <a:ext uri="{28A0092B-C50C-407E-A947-70E740481C1C}">
                <a14:useLocalDpi xmlns:a14="http://schemas.microsoft.com/office/drawing/2010/main" val="0"/>
              </a:ext>
            </a:extLst>
          </a:blip>
          <a:srcRect b="18476"/>
          <a:stretch/>
        </p:blipFill>
        <p:spPr bwMode="auto">
          <a:xfrm>
            <a:off x="533400" y="0"/>
            <a:ext cx="86106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3400" y="274638"/>
            <a:ext cx="8153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3400" y="6492875"/>
            <a:ext cx="2133600" cy="365125"/>
          </a:xfrm>
          <a:prstGeom prst="rect">
            <a:avLst/>
          </a:prstGeom>
        </p:spPr>
        <p:txBody>
          <a:bodyPr vert="horz" lIns="91440" tIns="45720" rIns="91440" bIns="45720" rtlCol="0" anchor="ctr"/>
          <a:lstStyle>
            <a:lvl1pPr algn="l">
              <a:defRPr sz="1200">
                <a:solidFill>
                  <a:schemeClr val="tx1"/>
                </a:solidFill>
              </a:defRPr>
            </a:lvl1pPr>
          </a:lstStyle>
          <a:p>
            <a:fld id="{D6885663-80C8-448A-B469-833D11082E6C}" type="datetimeFigureOut">
              <a:rPr lang="en-US" smtClean="0">
                <a:solidFill>
                  <a:srgbClr val="000000">
                    <a:lumMod val="65000"/>
                    <a:lumOff val="35000"/>
                  </a:srgbClr>
                </a:solidFill>
              </a:rPr>
              <a:pPr/>
              <a:t>12/21/2012</a:t>
            </a:fld>
            <a:endParaRPr lang="en-US" dirty="0">
              <a:solidFill>
                <a:srgbClr val="000000">
                  <a:lumMod val="65000"/>
                  <a:lumOff val="35000"/>
                </a:srgbClr>
              </a:solidFill>
            </a:endParaRPr>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srgbClr val="000000">
                  <a:lumMod val="65000"/>
                  <a:lumOff val="35000"/>
                </a:srgbClr>
              </a:solidFill>
            </a:endParaRPr>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33163144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Candar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ndar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63500" dist="38100" dir="5400000" algn="t" rotWithShape="0">
                    <a:prstClr val="black">
                      <a:alpha val="25000"/>
                    </a:prstClr>
                  </a:outerShdw>
                  <a:reflection blurRad="6350" stA="50000" endA="300" endPos="50000" dist="29997" dir="5400000" sy="-100000" algn="bl" rotWithShape="0"/>
                </a:effectLst>
              </a:rPr>
              <a:t>Sacred </a:t>
            </a:r>
            <a:r>
              <a:rPr lang="en-US" dirty="0" smtClean="0">
                <a:solidFill>
                  <a:schemeClr val="tx1"/>
                </a:solidFill>
                <a:effectLst>
                  <a:outerShdw blurRad="63500" dist="38100" dir="5400000" algn="t" rotWithShape="0">
                    <a:prstClr val="black">
                      <a:alpha val="25000"/>
                    </a:prstClr>
                  </a:outerShdw>
                  <a:reflection blurRad="6350" stA="50000" endA="300" endPos="50000" dist="29997" dir="5400000" sy="-100000" algn="bl" rotWithShape="0"/>
                </a:effectLst>
              </a:rPr>
              <a:t>Trusts</a:t>
            </a:r>
            <a:endParaRPr lang="en-US" dirty="0">
              <a:solidFill>
                <a:schemeClr val="tx1"/>
              </a:solidFill>
              <a:effectLst>
                <a:outerShdw blurRad="63500" dist="38100" dir="5400000" algn="t" rotWithShape="0">
                  <a:prstClr val="black">
                    <a:alpha val="25000"/>
                  </a:prstClr>
                </a:outerShdw>
                <a:reflection blurRad="6350" stA="50000" endA="300" endPos="50000" dist="29997" dir="5400000" sy="-100000" algn="bl" rotWithShape="0"/>
              </a:effectLst>
            </a:endParaRPr>
          </a:p>
        </p:txBody>
      </p:sp>
      <p:sp>
        <p:nvSpPr>
          <p:cNvPr id="3" name="Subtitle 2"/>
          <p:cNvSpPr>
            <a:spLocks noGrp="1"/>
          </p:cNvSpPr>
          <p:nvPr>
            <p:ph type="subTitle" idx="1"/>
          </p:nvPr>
        </p:nvSpPr>
        <p:spPr>
          <a:xfrm>
            <a:off x="1371600" y="5257800"/>
            <a:ext cx="6400800" cy="1219200"/>
          </a:xfrm>
        </p:spPr>
        <p:txBody>
          <a:bodyPr/>
          <a:lstStyle/>
          <a:p>
            <a:r>
              <a:rPr lang="en-US" dirty="0" smtClean="0"/>
              <a:t>(part 5)</a:t>
            </a:r>
            <a:endParaRPr lang="en-US" dirty="0"/>
          </a:p>
        </p:txBody>
      </p:sp>
    </p:spTree>
    <p:extLst>
      <p:ext uri="{BB962C8B-B14F-4D97-AF65-F5344CB8AC3E}">
        <p14:creationId xmlns:p14="http://schemas.microsoft.com/office/powerpoint/2010/main" val="30454473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John 3:1-3</a:t>
            </a:r>
            <a:endParaRPr lang="en-US"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457200" y="1600200"/>
            <a:ext cx="8229600" cy="4876800"/>
          </a:xfrm>
        </p:spPr>
        <p:style>
          <a:lnRef idx="2">
            <a:schemeClr val="accent6"/>
          </a:lnRef>
          <a:fillRef idx="1">
            <a:schemeClr val="lt1"/>
          </a:fillRef>
          <a:effectRef idx="0">
            <a:schemeClr val="accent6"/>
          </a:effectRef>
          <a:fontRef idx="minor">
            <a:schemeClr val="dk1"/>
          </a:fontRef>
        </p:style>
        <p:txBody>
          <a:bodyPr>
            <a:normAutofit/>
          </a:bodyPr>
          <a:lstStyle/>
          <a:p>
            <a:pPr marL="0" indent="0">
              <a:buNone/>
            </a:pPr>
            <a:r>
              <a:rPr lang="en-US" sz="2800" dirty="0" smtClean="0">
                <a:latin typeface="+mj-lt"/>
              </a:rPr>
              <a:t>1  </a:t>
            </a:r>
            <a:r>
              <a:rPr lang="en-US" sz="2800" dirty="0">
                <a:latin typeface="+mj-lt"/>
              </a:rPr>
              <a:t>Behold what manner of love the Father has bestowed on us, </a:t>
            </a:r>
            <a:r>
              <a:rPr lang="en-US" sz="2800" b="1" dirty="0">
                <a:latin typeface="+mj-lt"/>
              </a:rPr>
              <a:t>that we should be called children of God!</a:t>
            </a:r>
            <a:r>
              <a:rPr lang="en-US" sz="2800" dirty="0">
                <a:latin typeface="+mj-lt"/>
              </a:rPr>
              <a:t> Therefore the world does not know us, because it did not know Him.</a:t>
            </a:r>
          </a:p>
          <a:p>
            <a:pPr marL="0" indent="0">
              <a:buNone/>
            </a:pPr>
            <a:r>
              <a:rPr lang="en-US" sz="2800" dirty="0">
                <a:latin typeface="+mj-lt"/>
              </a:rPr>
              <a:t>2  Beloved, </a:t>
            </a:r>
            <a:r>
              <a:rPr lang="en-US" sz="2800" b="1" dirty="0">
                <a:latin typeface="+mj-lt"/>
              </a:rPr>
              <a:t>now we are children of God</a:t>
            </a:r>
            <a:r>
              <a:rPr lang="en-US" sz="2800" dirty="0">
                <a:latin typeface="+mj-lt"/>
              </a:rPr>
              <a:t>; and it has not yet been revealed what we shall be, but we know that when He is revealed, we shall be like Him, for we shall see Him as He is.</a:t>
            </a:r>
          </a:p>
          <a:p>
            <a:pPr marL="0" indent="0">
              <a:buNone/>
            </a:pPr>
            <a:r>
              <a:rPr lang="en-US" sz="2800" dirty="0">
                <a:latin typeface="+mj-lt"/>
              </a:rPr>
              <a:t>3  </a:t>
            </a:r>
            <a:r>
              <a:rPr lang="en-US" sz="2800" b="1" dirty="0">
                <a:latin typeface="+mj-lt"/>
              </a:rPr>
              <a:t>And everyone who has this hope in Him purifies himself, just as He is pure</a:t>
            </a:r>
            <a:r>
              <a:rPr lang="en-US" sz="2800" b="1" dirty="0" smtClean="0">
                <a:latin typeface="+mj-lt"/>
              </a:rPr>
              <a:t>.</a:t>
            </a:r>
            <a:endParaRPr lang="en-US" sz="2800" b="1" dirty="0">
              <a:latin typeface="+mj-lt"/>
            </a:endParaRPr>
          </a:p>
        </p:txBody>
      </p:sp>
      <p:sp>
        <p:nvSpPr>
          <p:cNvPr id="4" name="Rounded Rectangle 3"/>
          <p:cNvSpPr/>
          <p:nvPr/>
        </p:nvSpPr>
        <p:spPr>
          <a:xfrm>
            <a:off x="457200" y="5682916"/>
            <a:ext cx="1371600" cy="3810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4220754"/>
      </p:ext>
    </p:extLst>
  </p:cSld>
  <p:clrMapOvr>
    <a:masterClrMapping/>
  </p:clrMapOvr>
  <mc:AlternateContent xmlns:mc="http://schemas.openxmlformats.org/markup-compatibility/2006">
    <mc:Choice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8" presetClass="emph" presetSubtype="0" fill="hold" grpId="1" nodeType="afterEffect">
                                  <p:stCondLst>
                                    <p:cond delay="0"/>
                                  </p:stCondLst>
                                  <p:childTnLst>
                                    <p:animRot by="21600000">
                                      <p:cBhvr>
                                        <p:cTn id="10"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Time “Purify” Is Seen In Scripture</a:t>
            </a:r>
            <a:endParaRPr lang="en-US" dirty="0"/>
          </a:p>
        </p:txBody>
      </p:sp>
      <p:sp>
        <p:nvSpPr>
          <p:cNvPr id="3" name="Content Placeholder 2"/>
          <p:cNvSpPr>
            <a:spLocks noGrp="1"/>
          </p:cNvSpPr>
          <p:nvPr>
            <p:ph idx="1"/>
          </p:nvPr>
        </p:nvSpPr>
        <p:spPr>
          <a:solidFill>
            <a:schemeClr val="tx1"/>
          </a:solidFill>
          <a:ln>
            <a:solidFill>
              <a:schemeClr val="tx2">
                <a:lumMod val="50000"/>
              </a:schemeClr>
            </a:solidFill>
          </a:ln>
        </p:spPr>
        <p:txBody>
          <a:bodyPr>
            <a:normAutofit/>
          </a:bodyPr>
          <a:lstStyle/>
          <a:p>
            <a:pPr marL="0" indent="0">
              <a:buNone/>
            </a:pPr>
            <a:r>
              <a:rPr lang="en-US" sz="3600" dirty="0">
                <a:solidFill>
                  <a:schemeClr val="bg1"/>
                </a:solidFill>
              </a:rPr>
              <a:t>“And Jacob said to his household and to all who were with him, </a:t>
            </a:r>
            <a:r>
              <a:rPr lang="en-US" sz="3600" dirty="0" smtClean="0">
                <a:solidFill>
                  <a:schemeClr val="bg1"/>
                </a:solidFill>
              </a:rPr>
              <a:t>‘Put </a:t>
            </a:r>
            <a:r>
              <a:rPr lang="en-US" sz="3600" dirty="0">
                <a:solidFill>
                  <a:schemeClr val="bg1"/>
                </a:solidFill>
              </a:rPr>
              <a:t>away the foreign gods that are among you, purify yourselves, and change your </a:t>
            </a:r>
            <a:r>
              <a:rPr lang="en-US" sz="3600" dirty="0" smtClean="0">
                <a:solidFill>
                  <a:schemeClr val="bg1"/>
                </a:solidFill>
              </a:rPr>
              <a:t>garments’” (Gen. 35:2)</a:t>
            </a:r>
          </a:p>
          <a:p>
            <a:pPr marL="857250" lvl="1" indent="-457200">
              <a:buFont typeface="+mj-lt"/>
              <a:buAutoNum type="arabicPeriod"/>
            </a:pPr>
            <a:r>
              <a:rPr lang="en-US" sz="3200" b="1" dirty="0" smtClean="0">
                <a:solidFill>
                  <a:srgbClr val="C00000"/>
                </a:solidFill>
                <a:effectLst>
                  <a:outerShdw blurRad="38100" dist="38100" dir="2700000" algn="tl">
                    <a:srgbClr val="000000">
                      <a:alpha val="43137"/>
                    </a:srgbClr>
                  </a:outerShdw>
                </a:effectLst>
              </a:rPr>
              <a:t>Put away foreign gods</a:t>
            </a:r>
          </a:p>
          <a:p>
            <a:pPr marL="857250" lvl="1" indent="-457200">
              <a:buFont typeface="+mj-lt"/>
              <a:buAutoNum type="arabicPeriod"/>
            </a:pPr>
            <a:r>
              <a:rPr lang="en-US" sz="3200" b="1" dirty="0" smtClean="0">
                <a:solidFill>
                  <a:srgbClr val="C00000"/>
                </a:solidFill>
                <a:effectLst>
                  <a:outerShdw blurRad="38100" dist="38100" dir="2700000" algn="tl">
                    <a:srgbClr val="000000">
                      <a:alpha val="43137"/>
                    </a:srgbClr>
                  </a:outerShdw>
                </a:effectLst>
              </a:rPr>
              <a:t>Change your garments</a:t>
            </a:r>
            <a:endParaRPr lang="en-US" sz="3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19061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dirty="0" smtClean="0"/>
              <a:t>Acts 15:9</a:t>
            </a:r>
            <a:endParaRPr lang="en-US" sz="8800" dirty="0"/>
          </a:p>
        </p:txBody>
      </p:sp>
      <p:sp>
        <p:nvSpPr>
          <p:cNvPr id="3" name="Content Placeholder 2"/>
          <p:cNvSpPr>
            <a:spLocks noGrp="1"/>
          </p:cNvSpPr>
          <p:nvPr>
            <p:ph idx="1"/>
          </p:nvPr>
        </p:nvSpPr>
        <p:spPr>
          <a:xfrm>
            <a:off x="457200" y="1600200"/>
            <a:ext cx="8229600" cy="4953000"/>
          </a:xfrm>
        </p:spPr>
        <p:txBody>
          <a:bodyPr>
            <a:normAutofit lnSpcReduction="10000"/>
          </a:bodyPr>
          <a:lstStyle/>
          <a:p>
            <a:pPr marL="0" indent="0">
              <a:buNone/>
            </a:pPr>
            <a:r>
              <a:rPr lang="en-US" sz="3200" dirty="0" smtClean="0">
                <a:solidFill>
                  <a:schemeClr val="tx1"/>
                </a:solidFill>
              </a:rPr>
              <a:t>“and </a:t>
            </a:r>
            <a:r>
              <a:rPr lang="en-US" sz="3200" dirty="0">
                <a:solidFill>
                  <a:schemeClr val="tx1"/>
                </a:solidFill>
              </a:rPr>
              <a:t>made no distinction between us and them, purifying their hearts by </a:t>
            </a:r>
            <a:r>
              <a:rPr lang="en-US" sz="3200" dirty="0" smtClean="0">
                <a:solidFill>
                  <a:schemeClr val="tx1"/>
                </a:solidFill>
              </a:rPr>
              <a:t>faith”</a:t>
            </a:r>
          </a:p>
          <a:p>
            <a:pPr lvl="1"/>
            <a:r>
              <a:rPr lang="en-US" sz="2800" dirty="0" smtClean="0"/>
              <a:t>The heart is purified by faith</a:t>
            </a:r>
          </a:p>
          <a:p>
            <a:pPr lvl="1"/>
            <a:r>
              <a:rPr lang="en-US" sz="2800" dirty="0" smtClean="0"/>
              <a:t>“Their hearts” were purified by faith</a:t>
            </a:r>
          </a:p>
          <a:p>
            <a:pPr lvl="1"/>
            <a:r>
              <a:rPr lang="en-US" sz="2800" dirty="0" smtClean="0"/>
              <a:t>“Their” refers to Cornelius and his household</a:t>
            </a:r>
          </a:p>
          <a:p>
            <a:pPr lvl="1"/>
            <a:r>
              <a:rPr lang="en-US" sz="2800" dirty="0" smtClean="0"/>
              <a:t>When were their hearts purified?</a:t>
            </a:r>
          </a:p>
          <a:p>
            <a:pPr lvl="2"/>
            <a:r>
              <a:rPr lang="en-US" sz="2800" dirty="0" smtClean="0"/>
              <a:t>When they did what they were told must be done (Acts 10:6)</a:t>
            </a:r>
          </a:p>
          <a:p>
            <a:pPr lvl="2"/>
            <a:r>
              <a:rPr lang="en-US" sz="2600" dirty="0" smtClean="0"/>
              <a:t>Obeyed truth in baptism (Acts 10:47, 48; 1 Pet. 1:22)</a:t>
            </a:r>
          </a:p>
        </p:txBody>
      </p:sp>
    </p:spTree>
    <p:extLst>
      <p:ext uri="{BB962C8B-B14F-4D97-AF65-F5344CB8AC3E}">
        <p14:creationId xmlns:p14="http://schemas.microsoft.com/office/powerpoint/2010/main" val="3798255889"/>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Galatians 3</a:t>
            </a:r>
            <a:endParaRPr lang="en-US"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a:normAutofit/>
          </a:bodyPr>
          <a:lstStyle/>
          <a:p>
            <a:pPr marL="0" indent="0">
              <a:buNone/>
            </a:pPr>
            <a:r>
              <a:rPr lang="en-US" sz="3200" dirty="0">
                <a:latin typeface="+mj-lt"/>
              </a:rPr>
              <a:t>26  For you are all </a:t>
            </a:r>
            <a:r>
              <a:rPr lang="en-US" sz="3200" u="sng" dirty="0">
                <a:latin typeface="+mj-lt"/>
              </a:rPr>
              <a:t>sons</a:t>
            </a:r>
            <a:r>
              <a:rPr lang="en-US" sz="3200" dirty="0">
                <a:latin typeface="+mj-lt"/>
              </a:rPr>
              <a:t> of God through faith in Christ Jesus.</a:t>
            </a:r>
          </a:p>
          <a:p>
            <a:pPr marL="0" indent="0">
              <a:buNone/>
            </a:pPr>
            <a:r>
              <a:rPr lang="en-US" sz="3200" dirty="0">
                <a:latin typeface="+mj-lt"/>
              </a:rPr>
              <a:t>27  For as many of you as were baptized into Christ have put on Christ.</a:t>
            </a:r>
          </a:p>
          <a:p>
            <a:pPr marL="0" indent="0">
              <a:buNone/>
            </a:pPr>
            <a:r>
              <a:rPr lang="en-US" sz="3200" dirty="0">
                <a:latin typeface="+mj-lt"/>
              </a:rPr>
              <a:t>28  There is neither Jew nor Greek, there is neither slave nor free, there is neither male nor female; for you are all one in Christ Jesus</a:t>
            </a:r>
            <a:r>
              <a:rPr lang="en-US" sz="3200" dirty="0" smtClean="0">
                <a:latin typeface="+mj-lt"/>
              </a:rPr>
              <a:t>.</a:t>
            </a:r>
            <a:endParaRPr lang="en-US" sz="3200" dirty="0">
              <a:latin typeface="+mj-lt"/>
            </a:endParaRPr>
          </a:p>
        </p:txBody>
      </p:sp>
      <p:sp>
        <p:nvSpPr>
          <p:cNvPr id="4" name="24-Point Star 3"/>
          <p:cNvSpPr/>
          <p:nvPr/>
        </p:nvSpPr>
        <p:spPr>
          <a:xfrm>
            <a:off x="-381000" y="2438400"/>
            <a:ext cx="9906000" cy="1600200"/>
          </a:xfrm>
          <a:prstGeom prst="star24">
            <a:avLst>
              <a:gd name="adj" fmla="val 45046"/>
            </a:avLst>
          </a:prstGeom>
          <a:noFill/>
          <a:ln w="38100">
            <a:solidFill>
              <a:schemeClr val="tx2"/>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6349" y="71735"/>
            <a:ext cx="7792967" cy="461665"/>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pPr algn="ctr"/>
            <a:r>
              <a:rPr lang="en-US" sz="2400" dirty="0" smtClean="0"/>
              <a:t>HOW TO BECOME SONS OF GOD THROUGH FAITH</a:t>
            </a:r>
            <a:endParaRPr lang="en-US" sz="2400" dirty="0"/>
          </a:p>
        </p:txBody>
      </p:sp>
      <p:sp>
        <p:nvSpPr>
          <p:cNvPr id="5" name="Notched Right Arrow 4"/>
          <p:cNvSpPr/>
          <p:nvPr/>
        </p:nvSpPr>
        <p:spPr>
          <a:xfrm rot="3086957">
            <a:off x="-90665" y="1056142"/>
            <a:ext cx="2810888" cy="1319843"/>
          </a:xfrm>
          <a:prstGeom prst="notchedRightArrow">
            <a:avLst/>
          </a:prstGeom>
          <a:ln w="38100"/>
          <a:effectLst>
            <a:glow rad="101600">
              <a:schemeClr val="accent2">
                <a:satMod val="175000"/>
                <a:alpha val="40000"/>
              </a:schemeClr>
            </a:glow>
          </a:effectLst>
        </p:spPr>
        <p:style>
          <a:lnRef idx="2">
            <a:schemeClr val="accent5"/>
          </a:lnRef>
          <a:fillRef idx="1">
            <a:schemeClr val="lt1"/>
          </a:fillRef>
          <a:effectRef idx="0">
            <a:schemeClr val="accent5"/>
          </a:effectRef>
          <a:fontRef idx="minor">
            <a:schemeClr val="dk1"/>
          </a:fontRef>
        </p:style>
        <p:txBody>
          <a:bodyPr wrap="none" lIns="91440" tIns="45720" rIns="91440" bIns="45720">
            <a:prstTxWarp prst="textPlain">
              <a:avLst/>
            </a:prstTxWarp>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TO</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2463985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1"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par>
                          <p:cTn id="18" fill="hold">
                            <p:stCondLst>
                              <p:cond delay="2500"/>
                            </p:stCondLst>
                            <p:childTnLst>
                              <p:par>
                                <p:cTn id="19" presetID="15" presetClass="emph" presetSubtype="0" nodeType="afterEffect">
                                  <p:stCondLst>
                                    <p:cond delay="0"/>
                                  </p:stCondLst>
                                  <p:iterate type="lt">
                                    <p:tmAbs val="25"/>
                                  </p:iterate>
                                  <p:childTnLst>
                                    <p:set>
                                      <p:cBhvr override="childStyle">
                                        <p:cTn id="20"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John 3:10</a:t>
            </a:r>
            <a:endParaRPr lang="en-US"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457200" y="1600200"/>
            <a:ext cx="8229600" cy="3124200"/>
          </a:xfrm>
        </p:spPr>
        <p:style>
          <a:lnRef idx="2">
            <a:schemeClr val="accent6"/>
          </a:lnRef>
          <a:fillRef idx="1">
            <a:schemeClr val="lt1"/>
          </a:fillRef>
          <a:effectRef idx="0">
            <a:schemeClr val="accent6"/>
          </a:effectRef>
          <a:fontRef idx="minor">
            <a:schemeClr val="dk1"/>
          </a:fontRef>
        </p:style>
        <p:txBody>
          <a:bodyPr>
            <a:normAutofit/>
          </a:bodyPr>
          <a:lstStyle/>
          <a:p>
            <a:pPr marL="0" indent="0">
              <a:buNone/>
            </a:pPr>
            <a:r>
              <a:rPr lang="en-US" sz="3600" dirty="0" smtClean="0">
                <a:latin typeface="+mj-lt"/>
              </a:rPr>
              <a:t>“In </a:t>
            </a:r>
            <a:r>
              <a:rPr lang="en-US" sz="3600" dirty="0">
                <a:latin typeface="+mj-lt"/>
              </a:rPr>
              <a:t>this the </a:t>
            </a:r>
            <a:r>
              <a:rPr lang="en-US" sz="3600" b="1" dirty="0">
                <a:latin typeface="+mj-lt"/>
              </a:rPr>
              <a:t>children of God </a:t>
            </a:r>
            <a:r>
              <a:rPr lang="en-US" sz="3600" dirty="0">
                <a:latin typeface="+mj-lt"/>
              </a:rPr>
              <a:t>and the </a:t>
            </a:r>
            <a:r>
              <a:rPr lang="en-US" sz="3600" b="1" dirty="0">
                <a:latin typeface="+mj-lt"/>
              </a:rPr>
              <a:t>children of the devil </a:t>
            </a:r>
            <a:r>
              <a:rPr lang="en-US" sz="3600" dirty="0">
                <a:latin typeface="+mj-lt"/>
              </a:rPr>
              <a:t>are manifest: Whoever does not practice righteousness is not of God, nor is he who does not love his brother</a:t>
            </a:r>
            <a:r>
              <a:rPr lang="en-US" sz="3600" dirty="0" smtClean="0">
                <a:latin typeface="+mj-lt"/>
              </a:rPr>
              <a:t>.”</a:t>
            </a:r>
            <a:endParaRPr lang="en-US" sz="3600" dirty="0">
              <a:latin typeface="+mj-lt"/>
            </a:endParaRPr>
          </a:p>
        </p:txBody>
      </p:sp>
      <p:sp>
        <p:nvSpPr>
          <p:cNvPr id="4" name="TextBox 3"/>
          <p:cNvSpPr txBox="1"/>
          <p:nvPr/>
        </p:nvSpPr>
        <p:spPr>
          <a:xfrm>
            <a:off x="533400" y="5334000"/>
            <a:ext cx="8244565" cy="523220"/>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pPr algn="ctr"/>
            <a:r>
              <a:rPr lang="en-US" sz="2800" dirty="0" smtClean="0">
                <a:latin typeface="Aharoni" pitchFamily="2" charset="-79"/>
                <a:cs typeface="Aharoni" pitchFamily="2" charset="-79"/>
              </a:rPr>
              <a:t>Practice Righteousness and Love Your Brethren!</a:t>
            </a:r>
            <a:endParaRPr lang="en-US" sz="2800" dirty="0">
              <a:latin typeface="Aharoni" pitchFamily="2" charset="-79"/>
              <a:cs typeface="Aharoni" pitchFamily="2" charset="-79"/>
            </a:endParaRPr>
          </a:p>
        </p:txBody>
      </p:sp>
    </p:spTree>
    <p:extLst>
      <p:ext uri="{BB962C8B-B14F-4D97-AF65-F5344CB8AC3E}">
        <p14:creationId xmlns:p14="http://schemas.microsoft.com/office/powerpoint/2010/main" val="3105300412"/>
      </p:ext>
    </p:extLst>
  </p:cSld>
  <p:clrMapOvr>
    <a:masterClrMapping/>
  </p:clrMapOvr>
  <mc:AlternateContent xmlns:mc="http://schemas.openxmlformats.org/markup-compatibility/2006">
    <mc:Choice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t>Review</a:t>
            </a:r>
            <a:endParaRPr lang="en-US" b="1" dirty="0"/>
          </a:p>
        </p:txBody>
      </p:sp>
      <p:sp>
        <p:nvSpPr>
          <p:cNvPr id="3" name="Content Placeholder 2"/>
          <p:cNvSpPr>
            <a:spLocks noGrp="1"/>
          </p:cNvSpPr>
          <p:nvPr>
            <p:ph idx="1"/>
          </p:nvPr>
        </p:nvSpPr>
        <p:spPr>
          <a:xfrm>
            <a:off x="990600" y="1295400"/>
            <a:ext cx="7696200" cy="5257800"/>
          </a:xfrm>
        </p:spPr>
        <p:txBody>
          <a:bodyPr>
            <a:normAutofit/>
          </a:bodyPr>
          <a:lstStyle/>
          <a:p>
            <a:r>
              <a:rPr lang="en-US" dirty="0" smtClean="0"/>
              <a:t>Children are a sacred trust </a:t>
            </a:r>
          </a:p>
          <a:p>
            <a:pPr lvl="1"/>
            <a:r>
              <a:rPr lang="en-US" dirty="0" smtClean="0"/>
              <a:t>given to us by God</a:t>
            </a:r>
          </a:p>
          <a:p>
            <a:pPr lvl="1"/>
            <a:r>
              <a:rPr lang="en-US" dirty="0" smtClean="0"/>
              <a:t>Need to appreciate and value children the way God does</a:t>
            </a:r>
          </a:p>
          <a:p>
            <a:r>
              <a:rPr lang="en-US" dirty="0" smtClean="0"/>
              <a:t>God wants us to become His children through obeying the gospel</a:t>
            </a:r>
          </a:p>
          <a:p>
            <a:pPr lvl="1"/>
            <a:r>
              <a:rPr lang="en-US" dirty="0" smtClean="0"/>
              <a:t>Need to appreciate the opportunity to become children of God</a:t>
            </a:r>
          </a:p>
          <a:p>
            <a:pPr lvl="1"/>
            <a:r>
              <a:rPr lang="en-US" dirty="0" smtClean="0"/>
              <a:t>Need to purify the heart in obeying the gospel and become like little children</a:t>
            </a:r>
            <a:endParaRPr lang="en-US" dirty="0"/>
          </a:p>
        </p:txBody>
      </p:sp>
    </p:spTree>
    <p:extLst>
      <p:ext uri="{BB962C8B-B14F-4D97-AF65-F5344CB8AC3E}">
        <p14:creationId xmlns:p14="http://schemas.microsoft.com/office/powerpoint/2010/main" val="368169247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Previously:</a:t>
            </a:r>
            <a:endParaRPr lang="en-US" dirty="0">
              <a:solidFill>
                <a:schemeClr val="accent2"/>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t>Sacred Message: </a:t>
            </a:r>
            <a:r>
              <a:rPr lang="en-US" sz="2800" b="1" dirty="0" smtClean="0"/>
              <a:t>Gospel</a:t>
            </a:r>
            <a:r>
              <a:rPr lang="en-US" sz="2800" dirty="0" smtClean="0"/>
              <a:t> (1 Thess. 2:4)</a:t>
            </a:r>
          </a:p>
          <a:p>
            <a:pPr marL="514350" indent="-514350">
              <a:buFont typeface="+mj-lt"/>
              <a:buAutoNum type="arabicPeriod"/>
            </a:pPr>
            <a:r>
              <a:rPr lang="en-US" sz="2800" dirty="0" smtClean="0"/>
              <a:t>Sacred Soldier: </a:t>
            </a:r>
            <a:r>
              <a:rPr lang="en-US" sz="2800" b="1" dirty="0" smtClean="0"/>
              <a:t>Evangelists</a:t>
            </a:r>
            <a:r>
              <a:rPr lang="en-US" sz="2800" dirty="0" smtClean="0"/>
              <a:t> (2 Tim. 2:1-4)</a:t>
            </a:r>
          </a:p>
          <a:p>
            <a:pPr marL="514350" indent="-514350">
              <a:buFont typeface="+mj-lt"/>
              <a:buAutoNum type="arabicPeriod"/>
            </a:pPr>
            <a:r>
              <a:rPr lang="en-US" sz="2800" dirty="0" smtClean="0"/>
              <a:t>Sacred Romance: </a:t>
            </a:r>
            <a:r>
              <a:rPr lang="en-US" sz="2800" b="1" dirty="0" smtClean="0"/>
              <a:t>Marriage</a:t>
            </a:r>
            <a:r>
              <a:rPr lang="en-US" sz="2800" dirty="0" smtClean="0"/>
              <a:t> (Heb. 13:4)</a:t>
            </a:r>
          </a:p>
          <a:p>
            <a:pPr marL="514350" indent="-514350">
              <a:buFont typeface="+mj-lt"/>
              <a:buAutoNum type="arabicPeriod"/>
            </a:pPr>
            <a:r>
              <a:rPr lang="en-US" sz="2800" dirty="0" smtClean="0"/>
              <a:t>Sacred Rulers: </a:t>
            </a:r>
            <a:r>
              <a:rPr lang="en-US" sz="2800" b="1" dirty="0" smtClean="0"/>
              <a:t>Elders</a:t>
            </a:r>
            <a:r>
              <a:rPr lang="en-US" sz="2800" dirty="0" smtClean="0"/>
              <a:t> (Titus 1:5-9)</a:t>
            </a:r>
          </a:p>
          <a:p>
            <a:pPr marL="514350" indent="-514350">
              <a:buFont typeface="+mj-lt"/>
              <a:buAutoNum type="arabicPeriod"/>
            </a:pPr>
            <a:r>
              <a:rPr lang="en-US" sz="2800" dirty="0" smtClean="0"/>
              <a:t>Sacred Measure: </a:t>
            </a:r>
            <a:r>
              <a:rPr lang="en-US" sz="2800" b="1" dirty="0" smtClean="0"/>
              <a:t>Time</a:t>
            </a:r>
            <a:r>
              <a:rPr lang="en-US" sz="2800" dirty="0" smtClean="0"/>
              <a:t> (Psalm 90:12)</a:t>
            </a:r>
            <a:endParaRPr lang="en-US" sz="2800" dirty="0"/>
          </a:p>
        </p:txBody>
      </p:sp>
    </p:spTree>
    <p:extLst>
      <p:ext uri="{BB962C8B-B14F-4D97-AF65-F5344CB8AC3E}">
        <p14:creationId xmlns:p14="http://schemas.microsoft.com/office/powerpoint/2010/main" val="2549436067"/>
      </p:ext>
    </p:extLst>
  </p:cSld>
  <p:clrMapOvr>
    <a:overrideClrMapping bg1="dk1" tx1="lt1" bg2="dk2" tx2="lt2" accent1="accent1" accent2="accent2" accent3="accent3" accent4="accent4" accent5="accent5" accent6="accent6" hlink="hlink" folHlink="folHlink"/>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a:t>
            </a:r>
            <a:endParaRPr lang="en-US" dirty="0"/>
          </a:p>
        </p:txBody>
      </p:sp>
      <p:sp>
        <p:nvSpPr>
          <p:cNvPr id="3" name="Text Placeholder 2"/>
          <p:cNvSpPr>
            <a:spLocks noGrp="1"/>
          </p:cNvSpPr>
          <p:nvPr>
            <p:ph type="body" idx="1"/>
          </p:nvPr>
        </p:nvSpPr>
        <p:spPr/>
        <p:txBody>
          <a:bodyPr/>
          <a:lstStyle/>
          <a:p>
            <a:r>
              <a:rPr lang="en-US" dirty="0" smtClean="0"/>
              <a:t>Sacred Heritage</a:t>
            </a:r>
            <a:endParaRPr lang="en-US" dirty="0"/>
          </a:p>
        </p:txBody>
      </p:sp>
      <p:sp>
        <p:nvSpPr>
          <p:cNvPr id="4" name="Isosceles Triangle 3"/>
          <p:cNvSpPr/>
          <p:nvPr/>
        </p:nvSpPr>
        <p:spPr>
          <a:xfrm>
            <a:off x="4084320" y="4876800"/>
            <a:ext cx="914400" cy="762000"/>
          </a:xfrm>
          <a:prstGeom prst="triangle">
            <a:avLst/>
          </a:prstGeom>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6</a:t>
            </a:r>
          </a:p>
        </p:txBody>
      </p:sp>
    </p:spTree>
    <p:extLst>
      <p:ext uri="{BB962C8B-B14F-4D97-AF65-F5344CB8AC3E}">
        <p14:creationId xmlns:p14="http://schemas.microsoft.com/office/powerpoint/2010/main" val="31864585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C:\Users\Steven\AppData\Local\Microsoft\Windows\Temporary Internet Files\Content.IE5\OLGNYU06\MP90034133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0"/>
            <a:ext cx="1304544" cy="182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Psalm 127</a:t>
            </a:r>
            <a:endParaRPr lang="en-US" dirty="0"/>
          </a:p>
        </p:txBody>
      </p:sp>
      <p:sp>
        <p:nvSpPr>
          <p:cNvPr id="5" name="Content Placeholder 4"/>
          <p:cNvSpPr>
            <a:spLocks noGrp="1"/>
          </p:cNvSpPr>
          <p:nvPr>
            <p:ph idx="1"/>
          </p:nvPr>
        </p:nvSpPr>
        <p:spPr>
          <a:xfrm>
            <a:off x="457200" y="1600200"/>
            <a:ext cx="8229600" cy="4800600"/>
          </a:xfrm>
        </p:spPr>
        <p:txBody>
          <a:bodyPr>
            <a:noAutofit/>
          </a:bodyPr>
          <a:lstStyle/>
          <a:p>
            <a:pPr marL="0" indent="0">
              <a:buNone/>
            </a:pPr>
            <a:r>
              <a:rPr lang="en-US" sz="3200" baseline="30000" dirty="0">
                <a:solidFill>
                  <a:schemeClr val="accent2"/>
                </a:solidFill>
              </a:rPr>
              <a:t>3 </a:t>
            </a:r>
            <a:r>
              <a:rPr lang="en-US" sz="3200" dirty="0"/>
              <a:t> Behold, </a:t>
            </a:r>
            <a:r>
              <a:rPr lang="en-US" sz="3200" u="sng" dirty="0"/>
              <a:t>children are a heritage from the LORD</a:t>
            </a:r>
            <a:r>
              <a:rPr lang="en-US" sz="3200" dirty="0"/>
              <a:t>, The fruit of the womb is a reward.</a:t>
            </a:r>
          </a:p>
          <a:p>
            <a:pPr marL="0" indent="0">
              <a:buNone/>
            </a:pPr>
            <a:r>
              <a:rPr lang="en-US" sz="3200" baseline="30000" dirty="0">
                <a:solidFill>
                  <a:schemeClr val="accent2"/>
                </a:solidFill>
              </a:rPr>
              <a:t>4 </a:t>
            </a:r>
            <a:r>
              <a:rPr lang="en-US" sz="3200" dirty="0"/>
              <a:t> Like arrows in the hand of a warrior, So are the children of one’s youth.</a:t>
            </a:r>
          </a:p>
          <a:p>
            <a:pPr marL="0" indent="0">
              <a:buNone/>
            </a:pPr>
            <a:r>
              <a:rPr lang="en-US" sz="3200" baseline="30000" dirty="0">
                <a:solidFill>
                  <a:schemeClr val="accent2"/>
                </a:solidFill>
              </a:rPr>
              <a:t>5 </a:t>
            </a:r>
            <a:r>
              <a:rPr lang="en-US" sz="3200" baseline="30000" dirty="0"/>
              <a:t> </a:t>
            </a:r>
            <a:r>
              <a:rPr lang="en-US" sz="3200" dirty="0"/>
              <a:t>Happy is the man who has his quiver full of them; They shall not be ashamed, But shall speak with their enemies in the gate</a:t>
            </a:r>
            <a:r>
              <a:rPr lang="en-US" sz="3200" dirty="0" smtClean="0"/>
              <a:t>.</a:t>
            </a:r>
            <a:endParaRPr lang="en-US" sz="3200" dirty="0"/>
          </a:p>
        </p:txBody>
      </p:sp>
    </p:spTree>
    <p:extLst>
      <p:ext uri="{BB962C8B-B14F-4D97-AF65-F5344CB8AC3E}">
        <p14:creationId xmlns:p14="http://schemas.microsoft.com/office/powerpoint/2010/main" val="2417021839"/>
      </p:ext>
    </p:extLst>
  </p:cSld>
  <p:clrMapOvr>
    <a:overrideClrMapping bg1="dk1" tx1="lt1" bg2="dk2" tx2="lt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Children Are A Heritage From The Lord</a:t>
            </a:r>
            <a:endParaRPr lang="en-US" dirty="0"/>
          </a:p>
        </p:txBody>
      </p:sp>
      <p:sp>
        <p:nvSpPr>
          <p:cNvPr id="3" name="Content Placeholder 2"/>
          <p:cNvSpPr>
            <a:spLocks noGrp="1"/>
          </p:cNvSpPr>
          <p:nvPr>
            <p:ph idx="1"/>
          </p:nvPr>
        </p:nvSpPr>
        <p:spPr>
          <a:xfrm>
            <a:off x="457200" y="1752600"/>
            <a:ext cx="8229600" cy="4373563"/>
          </a:xfrm>
        </p:spPr>
        <p:txBody>
          <a:bodyPr>
            <a:normAutofit/>
          </a:bodyPr>
          <a:lstStyle/>
          <a:p>
            <a:r>
              <a:rPr lang="en-US" sz="3200" dirty="0" smtClean="0"/>
              <a:t>What do they do who abort them?</a:t>
            </a:r>
          </a:p>
          <a:p>
            <a:r>
              <a:rPr lang="en-US" sz="3200" dirty="0" smtClean="0"/>
              <a:t>What do they do who ignore them?</a:t>
            </a:r>
          </a:p>
          <a:p>
            <a:r>
              <a:rPr lang="en-US" sz="3200" dirty="0" smtClean="0"/>
              <a:t>What do they do abandon them?</a:t>
            </a:r>
          </a:p>
          <a:p>
            <a:r>
              <a:rPr lang="en-US" sz="3200" dirty="0" smtClean="0"/>
              <a:t>What do they do who fail to train them up in the Lord? </a:t>
            </a:r>
          </a:p>
        </p:txBody>
      </p:sp>
      <p:sp>
        <p:nvSpPr>
          <p:cNvPr id="4" name="TextBox 3"/>
          <p:cNvSpPr txBox="1"/>
          <p:nvPr/>
        </p:nvSpPr>
        <p:spPr>
          <a:xfrm>
            <a:off x="990600" y="4800600"/>
            <a:ext cx="7239000" cy="193899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400" b="1" dirty="0" smtClean="0"/>
              <a:t>“But </a:t>
            </a:r>
            <a:r>
              <a:rPr lang="en-US" sz="2400" b="1" dirty="0"/>
              <a:t>did He not make them one, Having a remnant of the Spirit? And why one? He seeks godly offspring. Therefore take heed to your spirit, And let none deal treacherously with the wife of his </a:t>
            </a:r>
            <a:r>
              <a:rPr lang="en-US" sz="2400" b="1" dirty="0" smtClean="0"/>
              <a:t>youth” (Mal. 2:15)</a:t>
            </a:r>
            <a:endParaRPr lang="en-US" sz="2400" b="1" dirty="0"/>
          </a:p>
        </p:txBody>
      </p:sp>
    </p:spTree>
    <p:extLst>
      <p:ext uri="{BB962C8B-B14F-4D97-AF65-F5344CB8AC3E}">
        <p14:creationId xmlns:p14="http://schemas.microsoft.com/office/powerpoint/2010/main" val="34044562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View of Children</a:t>
            </a:r>
            <a:endParaRPr lang="en-US" dirty="0"/>
          </a:p>
        </p:txBody>
      </p:sp>
      <p:sp>
        <p:nvSpPr>
          <p:cNvPr id="3" name="Content Placeholder 2"/>
          <p:cNvSpPr>
            <a:spLocks noGrp="1"/>
          </p:cNvSpPr>
          <p:nvPr>
            <p:ph idx="1"/>
          </p:nvPr>
        </p:nvSpPr>
        <p:spPr>
          <a:xfrm>
            <a:off x="457200" y="1752600"/>
            <a:ext cx="8229600" cy="4724400"/>
          </a:xfrm>
        </p:spPr>
        <p:style>
          <a:lnRef idx="2">
            <a:schemeClr val="accent6"/>
          </a:lnRef>
          <a:fillRef idx="1">
            <a:schemeClr val="lt1"/>
          </a:fillRef>
          <a:effectRef idx="0">
            <a:schemeClr val="accent6"/>
          </a:effectRef>
          <a:fontRef idx="minor">
            <a:schemeClr val="dk1"/>
          </a:fontRef>
        </p:style>
        <p:txBody>
          <a:bodyPr>
            <a:normAutofit/>
          </a:bodyPr>
          <a:lstStyle/>
          <a:p>
            <a:r>
              <a:rPr lang="en-US" sz="2800" dirty="0" smtClean="0"/>
              <a:t>Children are a heritage (Ps. </a:t>
            </a:r>
            <a:r>
              <a:rPr lang="en-US" sz="2800" dirty="0" smtClean="0"/>
              <a:t>127:3; Gen. 48:9)</a:t>
            </a:r>
            <a:endParaRPr lang="en-US" sz="2800" dirty="0" smtClean="0"/>
          </a:p>
          <a:p>
            <a:r>
              <a:rPr lang="en-US" sz="2800" dirty="0" smtClean="0"/>
              <a:t>Children are like the arrows in the hand of a warrior (Ps. 127:4)</a:t>
            </a:r>
          </a:p>
          <a:p>
            <a:r>
              <a:rPr lang="en-US" sz="2800" dirty="0" smtClean="0"/>
              <a:t>Children are like olive plants all around your table (Ps. 128:3)</a:t>
            </a:r>
          </a:p>
          <a:p>
            <a:r>
              <a:rPr lang="en-US" sz="2800" dirty="0" smtClean="0"/>
              <a:t>Grandchildren are a crown of old men (Pr. 17:6)</a:t>
            </a:r>
          </a:p>
          <a:p>
            <a:pPr lvl="1"/>
            <a:r>
              <a:rPr lang="en-US" sz="2400" dirty="0" smtClean="0"/>
              <a:t>The glory of children is their father</a:t>
            </a:r>
          </a:p>
          <a:p>
            <a:r>
              <a:rPr lang="en-US" sz="2800" dirty="0" smtClean="0"/>
              <a:t>Children model the traits of genuine conversion (Matt. 18:1-5; Mk. 10:14-16; Eph. 5:1</a:t>
            </a:r>
            <a:r>
              <a:rPr lang="en-US" sz="2800" dirty="0" smtClean="0"/>
              <a:t>)</a:t>
            </a:r>
          </a:p>
          <a:p>
            <a:pPr lvl="1"/>
            <a:r>
              <a:rPr lang="en-US" sz="2400" dirty="0" smtClean="0"/>
              <a:t>Balancing thought (1 Cor. 14:20)</a:t>
            </a:r>
            <a:endParaRPr lang="en-US" sz="2400" dirty="0" smtClean="0"/>
          </a:p>
          <a:p>
            <a:endParaRPr lang="en-US" sz="2800" dirty="0"/>
          </a:p>
        </p:txBody>
      </p:sp>
    </p:spTree>
    <p:extLst>
      <p:ext uri="{BB962C8B-B14F-4D97-AF65-F5344CB8AC3E}">
        <p14:creationId xmlns:p14="http://schemas.microsoft.com/office/powerpoint/2010/main" val="2877208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ChevronInverted">
              <a:avLst/>
            </a:prstTxWarp>
          </a:bodyPr>
          <a:lstStyle/>
          <a:p>
            <a:r>
              <a:rPr lang="en-US" sz="7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Question</a:t>
            </a:r>
            <a:endParaRPr lang="en-US" sz="7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Content Placeholder 2"/>
          <p:cNvSpPr>
            <a:spLocks noGrp="1"/>
          </p:cNvSpPr>
          <p:nvPr>
            <p:ph idx="1"/>
          </p:nvPr>
        </p:nvSpPr>
        <p:spPr>
          <a:xfrm>
            <a:off x="609600" y="3505200"/>
            <a:ext cx="8001000" cy="2590800"/>
          </a:xfrm>
          <a:prstGeom prst="wedgeRectCallout">
            <a:avLst>
              <a:gd name="adj1" fmla="val -3790"/>
              <a:gd name="adj2" fmla="val -116447"/>
            </a:avLst>
          </a:prstGeom>
          <a:effectLst>
            <a:outerShdw blurRad="63500" sx="102000" sy="102000" algn="c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normAutofit/>
          </a:bodyPr>
          <a:lstStyle/>
          <a:p>
            <a:pPr marL="0" indent="0">
              <a:buNone/>
            </a:pPr>
            <a:r>
              <a:rPr lang="en-US" sz="3600" dirty="0" smtClean="0"/>
              <a:t>If you can see and esteem the worth of children from a biblical perspective, can you also esteem the value of becoming a child of God?</a:t>
            </a:r>
            <a:endParaRPr lang="en-US" sz="3600" dirty="0"/>
          </a:p>
        </p:txBody>
      </p:sp>
      <p:sp>
        <p:nvSpPr>
          <p:cNvPr id="4" name="TextBox 3"/>
          <p:cNvSpPr txBox="1"/>
          <p:nvPr/>
        </p:nvSpPr>
        <p:spPr>
          <a:xfrm>
            <a:off x="4953000" y="1828800"/>
            <a:ext cx="1752600" cy="1447800"/>
          </a:xfrm>
          <a:prstGeom prst="rect">
            <a:avLst/>
          </a:prstGeom>
          <a:noFill/>
        </p:spPr>
        <p:txBody>
          <a:bodyPr wrap="none" rtlCol="0">
            <a:prstTxWarp prst="textPlain">
              <a:avLst/>
            </a:prstTxWarp>
            <a:spAutoFit/>
          </a:bodyPr>
          <a:lstStyle/>
          <a:p>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2799941142"/>
      </p:ext>
    </p:extLst>
  </p:cSld>
  <p:clrMapOvr>
    <a:overrideClrMapping bg1="lt1" tx1="dk1" bg2="lt2" tx2="dk2" accent1="accent1" accent2="accent2" accent3="accent3" accent4="accent4" accent5="accent5" accent6="accent6" hlink="hlink" folHlink="folHlink"/>
  </p:clrMapOvr>
  <p:transition spd="slow">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Adopted By God!</a:t>
            </a:r>
            <a:endParaRPr lang="en-US" sz="6600" dirty="0"/>
          </a:p>
        </p:txBody>
      </p:sp>
      <p:sp>
        <p:nvSpPr>
          <p:cNvPr id="3" name="Content Placeholder 2"/>
          <p:cNvSpPr>
            <a:spLocks noGrp="1"/>
          </p:cNvSpPr>
          <p:nvPr>
            <p:ph idx="1"/>
          </p:nvPr>
        </p:nvSpPr>
        <p:spPr/>
        <p:txBody>
          <a:bodyPr>
            <a:normAutofit lnSpcReduction="10000"/>
          </a:bodyPr>
          <a:lstStyle/>
          <a:p>
            <a:pPr marL="0" indent="0">
              <a:buNone/>
            </a:pPr>
            <a:r>
              <a:rPr lang="en-US" sz="2800" b="1" dirty="0" smtClean="0"/>
              <a:t>An opportunity to become children of God</a:t>
            </a:r>
          </a:p>
          <a:p>
            <a:r>
              <a:rPr lang="en-US" sz="2800" dirty="0" smtClean="0">
                <a:solidFill>
                  <a:schemeClr val="tx1"/>
                </a:solidFill>
              </a:rPr>
              <a:t>“For </a:t>
            </a:r>
            <a:r>
              <a:rPr lang="en-US" sz="2800" dirty="0">
                <a:solidFill>
                  <a:schemeClr val="tx1"/>
                </a:solidFill>
              </a:rPr>
              <a:t>as many as are led by the Spirit of God, these are sons of </a:t>
            </a:r>
            <a:r>
              <a:rPr lang="en-US" sz="2800" dirty="0" smtClean="0">
                <a:solidFill>
                  <a:schemeClr val="tx1"/>
                </a:solidFill>
              </a:rPr>
              <a:t>God. For </a:t>
            </a:r>
            <a:r>
              <a:rPr lang="en-US" sz="2800" dirty="0">
                <a:solidFill>
                  <a:schemeClr val="tx1"/>
                </a:solidFill>
              </a:rPr>
              <a:t>you did not receive the spirit of bondage again to fear, but you received the Spirit of adoption by whom we cry out, </a:t>
            </a:r>
            <a:r>
              <a:rPr lang="en-US" sz="2800" dirty="0" smtClean="0">
                <a:solidFill>
                  <a:schemeClr val="tx1"/>
                </a:solidFill>
              </a:rPr>
              <a:t>‘Abba</a:t>
            </a:r>
            <a:r>
              <a:rPr lang="en-US" sz="2800" dirty="0">
                <a:solidFill>
                  <a:schemeClr val="tx1"/>
                </a:solidFill>
              </a:rPr>
              <a:t>, </a:t>
            </a:r>
            <a:r>
              <a:rPr lang="en-US" sz="2800" dirty="0" smtClean="0">
                <a:solidFill>
                  <a:schemeClr val="tx1"/>
                </a:solidFill>
              </a:rPr>
              <a:t>Father’ ” (Rom. 8:14, 15)</a:t>
            </a:r>
          </a:p>
          <a:p>
            <a:pPr lvl="1"/>
            <a:r>
              <a:rPr lang="en-US" sz="2400" dirty="0" smtClean="0">
                <a:solidFill>
                  <a:schemeClr val="accent3">
                    <a:lumMod val="50000"/>
                  </a:schemeClr>
                </a:solidFill>
              </a:rPr>
              <a:t>Led by the Spirit by obeying the Spirit’s word</a:t>
            </a:r>
          </a:p>
          <a:p>
            <a:pPr lvl="1"/>
            <a:r>
              <a:rPr lang="en-US" sz="2400" dirty="0" smtClean="0">
                <a:solidFill>
                  <a:schemeClr val="accent3">
                    <a:lumMod val="50000"/>
                  </a:schemeClr>
                </a:solidFill>
              </a:rPr>
              <a:t>Not to bondage, but to adoption!</a:t>
            </a:r>
          </a:p>
          <a:p>
            <a:pPr lvl="1"/>
            <a:r>
              <a:rPr lang="en-US" sz="2400" dirty="0" smtClean="0">
                <a:solidFill>
                  <a:schemeClr val="accent3">
                    <a:lumMod val="50000"/>
                  </a:schemeClr>
                </a:solidFill>
              </a:rPr>
              <a:t>“Abba” (From </a:t>
            </a:r>
            <a:r>
              <a:rPr lang="en-US" sz="2400" dirty="0" err="1" smtClean="0">
                <a:solidFill>
                  <a:schemeClr val="accent3">
                    <a:lumMod val="50000"/>
                  </a:schemeClr>
                </a:solidFill>
              </a:rPr>
              <a:t>Aramaric</a:t>
            </a:r>
            <a:r>
              <a:rPr lang="en-US" sz="2400" dirty="0" smtClean="0">
                <a:solidFill>
                  <a:schemeClr val="accent3">
                    <a:lumMod val="50000"/>
                  </a:schemeClr>
                </a:solidFill>
              </a:rPr>
              <a:t>)</a:t>
            </a:r>
          </a:p>
          <a:p>
            <a:pPr lvl="1"/>
            <a:r>
              <a:rPr lang="en-US" sz="2400" dirty="0" smtClean="0">
                <a:solidFill>
                  <a:schemeClr val="accent3">
                    <a:lumMod val="50000"/>
                  </a:schemeClr>
                </a:solidFill>
              </a:rPr>
              <a:t>“Father” (From Greek)</a:t>
            </a:r>
            <a:endParaRPr lang="en-US" sz="2400" dirty="0">
              <a:solidFill>
                <a:schemeClr val="accent3">
                  <a:lumMod val="50000"/>
                </a:schemeClr>
              </a:solidFill>
            </a:endParaRPr>
          </a:p>
        </p:txBody>
      </p:sp>
    </p:spTree>
    <p:extLst>
      <p:ext uri="{BB962C8B-B14F-4D97-AF65-F5344CB8AC3E}">
        <p14:creationId xmlns:p14="http://schemas.microsoft.com/office/powerpoint/2010/main" val="19709458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Adopted By God!</a:t>
            </a:r>
            <a:endParaRPr lang="en-US" sz="6600" dirty="0"/>
          </a:p>
        </p:txBody>
      </p:sp>
      <p:sp>
        <p:nvSpPr>
          <p:cNvPr id="3" name="Content Placeholder 2"/>
          <p:cNvSpPr>
            <a:spLocks noGrp="1"/>
          </p:cNvSpPr>
          <p:nvPr>
            <p:ph idx="1"/>
          </p:nvPr>
        </p:nvSpPr>
        <p:spPr>
          <a:xfrm>
            <a:off x="457200" y="1600200"/>
            <a:ext cx="8382000" cy="4876800"/>
          </a:xfrm>
        </p:spPr>
        <p:txBody>
          <a:bodyPr>
            <a:normAutofit lnSpcReduction="10000"/>
          </a:bodyPr>
          <a:lstStyle/>
          <a:p>
            <a:pPr marL="0" indent="0">
              <a:buNone/>
            </a:pPr>
            <a:r>
              <a:rPr lang="en-US" sz="2800" b="1" dirty="0" smtClean="0"/>
              <a:t>An opportunity to become joint heirs with Christ</a:t>
            </a:r>
          </a:p>
          <a:p>
            <a:r>
              <a:rPr lang="en-US" sz="2800" dirty="0" smtClean="0">
                <a:solidFill>
                  <a:schemeClr val="tx1"/>
                </a:solidFill>
              </a:rPr>
              <a:t>“The </a:t>
            </a:r>
            <a:r>
              <a:rPr lang="en-US" sz="2800" dirty="0">
                <a:solidFill>
                  <a:schemeClr val="tx1"/>
                </a:solidFill>
              </a:rPr>
              <a:t>Spirit Himself bears witness with our spirit that we are children of </a:t>
            </a:r>
            <a:r>
              <a:rPr lang="en-US" sz="2800" dirty="0" smtClean="0">
                <a:solidFill>
                  <a:schemeClr val="tx1"/>
                </a:solidFill>
              </a:rPr>
              <a:t>God, and </a:t>
            </a:r>
            <a:r>
              <a:rPr lang="en-US" sz="2800" dirty="0">
                <a:solidFill>
                  <a:schemeClr val="tx1"/>
                </a:solidFill>
              </a:rPr>
              <a:t>if children, then heirs—heirs of God and joint heirs with Christ, if indeed we suffer with Him, that we may also be glorified </a:t>
            </a:r>
            <a:r>
              <a:rPr lang="en-US" sz="2800" dirty="0" smtClean="0">
                <a:solidFill>
                  <a:schemeClr val="tx1"/>
                </a:solidFill>
              </a:rPr>
              <a:t>together” (Rom. 8:16, 17)</a:t>
            </a:r>
          </a:p>
          <a:p>
            <a:pPr lvl="1"/>
            <a:r>
              <a:rPr lang="en-US" sz="2400" dirty="0" smtClean="0">
                <a:solidFill>
                  <a:schemeClr val="accent3">
                    <a:lumMod val="50000"/>
                  </a:schemeClr>
                </a:solidFill>
              </a:rPr>
              <a:t>Spirit bears witness through our faithful obedience to the gospel</a:t>
            </a:r>
          </a:p>
          <a:p>
            <a:pPr lvl="1"/>
            <a:r>
              <a:rPr lang="en-US" sz="2400" dirty="0" smtClean="0">
                <a:solidFill>
                  <a:schemeClr val="accent3">
                    <a:lumMod val="50000"/>
                  </a:schemeClr>
                </a:solidFill>
              </a:rPr>
              <a:t>Result: </a:t>
            </a:r>
            <a:r>
              <a:rPr lang="en-US" sz="2400" b="1" dirty="0" smtClean="0">
                <a:solidFill>
                  <a:schemeClr val="accent3">
                    <a:lumMod val="50000"/>
                  </a:schemeClr>
                </a:solidFill>
              </a:rPr>
              <a:t>we are joint heirs with Christ</a:t>
            </a:r>
          </a:p>
          <a:p>
            <a:pPr lvl="2"/>
            <a:r>
              <a:rPr lang="en-US" sz="2400" dirty="0" smtClean="0">
                <a:solidFill>
                  <a:schemeClr val="accent3">
                    <a:lumMod val="50000"/>
                  </a:schemeClr>
                </a:solidFill>
              </a:rPr>
              <a:t>Must be willing to suffer with Him, be faithful until death (Rev. 2:10)</a:t>
            </a:r>
            <a:endParaRPr lang="en-US" sz="2400" dirty="0">
              <a:solidFill>
                <a:schemeClr val="accent3">
                  <a:lumMod val="50000"/>
                </a:schemeClr>
              </a:solidFill>
            </a:endParaRPr>
          </a:p>
        </p:txBody>
      </p:sp>
    </p:spTree>
    <p:extLst>
      <p:ext uri="{BB962C8B-B14F-4D97-AF65-F5344CB8AC3E}">
        <p14:creationId xmlns:p14="http://schemas.microsoft.com/office/powerpoint/2010/main" val="179588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Station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1626</Words>
  <Application>Microsoft Office PowerPoint</Application>
  <PresentationFormat>On-screen Show (4:3)</PresentationFormat>
  <Paragraphs>97</Paragraphs>
  <Slides>15</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Arial</vt:lpstr>
      <vt:lpstr>Century Gothic</vt:lpstr>
      <vt:lpstr>Calibri</vt:lpstr>
      <vt:lpstr>Edwardian Script ITC</vt:lpstr>
      <vt:lpstr>Palatino Linotype</vt:lpstr>
      <vt:lpstr>Candara</vt:lpstr>
      <vt:lpstr>Aharoni</vt:lpstr>
      <vt:lpstr>Freestyle Script</vt:lpstr>
      <vt:lpstr>Courier New</vt:lpstr>
      <vt:lpstr>Executive</vt:lpstr>
      <vt:lpstr>Stationary</vt:lpstr>
      <vt:lpstr>Sacred Trusts</vt:lpstr>
      <vt:lpstr>Previously:</vt:lpstr>
      <vt:lpstr>Children</vt:lpstr>
      <vt:lpstr>Psalm 127</vt:lpstr>
      <vt:lpstr>If Children Are A Heritage From The Lord</vt:lpstr>
      <vt:lpstr>Proper View of Children</vt:lpstr>
      <vt:lpstr>Question</vt:lpstr>
      <vt:lpstr>Adopted By God!</vt:lpstr>
      <vt:lpstr>Adopted By God!</vt:lpstr>
      <vt:lpstr>1 John 3:1-3</vt:lpstr>
      <vt:lpstr>First Time “Purify” Is Seen In Scripture</vt:lpstr>
      <vt:lpstr>Acts 15:9</vt:lpstr>
      <vt:lpstr>Galatians 3</vt:lpstr>
      <vt:lpstr>1 John 3:10</vt:lpstr>
      <vt:lpstr>Review</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dc:title>
  <dc:creator>Steven J. Wallace</dc:creator>
  <cp:lastModifiedBy>Steven J. Wallace</cp:lastModifiedBy>
  <cp:revision>41</cp:revision>
  <dcterms:created xsi:type="dcterms:W3CDTF">2012-12-12T18:29:32Z</dcterms:created>
  <dcterms:modified xsi:type="dcterms:W3CDTF">2012-12-22T00:27:40Z</dcterms:modified>
</cp:coreProperties>
</file>